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3" r:id="rId6"/>
    <p:sldId id="264" r:id="rId7"/>
    <p:sldId id="260" r:id="rId8"/>
    <p:sldId id="262" r:id="rId9"/>
    <p:sldId id="261" r:id="rId10"/>
    <p:sldId id="265" r:id="rId11"/>
    <p:sldId id="266" r:id="rId12"/>
    <p:sldId id="267" r:id="rId13"/>
    <p:sldId id="268" r:id="rId14"/>
    <p:sldId id="269" r:id="rId15"/>
    <p:sldId id="270" r:id="rId16"/>
    <p:sldId id="271" r:id="rId17"/>
    <p:sldId id="272" r:id="rId18"/>
    <p:sldId id="273"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AAC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80" d="100"/>
          <a:sy n="80" d="100"/>
        </p:scale>
        <p:origin x="-1920" y="-12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C8A3127-2D59-F148-A340-E427D99BCCE7}" type="datetimeFigureOut">
              <a:rPr lang="en-US" smtClean="0"/>
              <a:t>10/16/14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D6BC1-50B3-704C-8F3B-2D135BED104A}" type="slidenum">
              <a:rPr lang="en-US" smtClean="0"/>
              <a:t>‹#›</a:t>
            </a:fld>
            <a:endParaRPr lang="en-US"/>
          </a:p>
        </p:txBody>
      </p:sp>
    </p:spTree>
    <p:extLst>
      <p:ext uri="{BB962C8B-B14F-4D97-AF65-F5344CB8AC3E}">
        <p14:creationId xmlns:p14="http://schemas.microsoft.com/office/powerpoint/2010/main" val="2534423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8A3127-2D59-F148-A340-E427D99BCCE7}" type="datetimeFigureOut">
              <a:rPr lang="en-US" smtClean="0"/>
              <a:t>10/16/14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D6BC1-50B3-704C-8F3B-2D135BED104A}" type="slidenum">
              <a:rPr lang="en-US" smtClean="0"/>
              <a:t>‹#›</a:t>
            </a:fld>
            <a:endParaRPr lang="en-US"/>
          </a:p>
        </p:txBody>
      </p:sp>
    </p:spTree>
    <p:extLst>
      <p:ext uri="{BB962C8B-B14F-4D97-AF65-F5344CB8AC3E}">
        <p14:creationId xmlns:p14="http://schemas.microsoft.com/office/powerpoint/2010/main" val="2080445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8A3127-2D59-F148-A340-E427D99BCCE7}" type="datetimeFigureOut">
              <a:rPr lang="en-US" smtClean="0"/>
              <a:t>10/16/14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D6BC1-50B3-704C-8F3B-2D135BED104A}" type="slidenum">
              <a:rPr lang="en-US" smtClean="0"/>
              <a:t>‹#›</a:t>
            </a:fld>
            <a:endParaRPr lang="en-US"/>
          </a:p>
        </p:txBody>
      </p:sp>
    </p:spTree>
    <p:extLst>
      <p:ext uri="{BB962C8B-B14F-4D97-AF65-F5344CB8AC3E}">
        <p14:creationId xmlns:p14="http://schemas.microsoft.com/office/powerpoint/2010/main" val="3178719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8A3127-2D59-F148-A340-E427D99BCCE7}" type="datetimeFigureOut">
              <a:rPr lang="en-US" smtClean="0"/>
              <a:t>10/16/14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D6BC1-50B3-704C-8F3B-2D135BED104A}" type="slidenum">
              <a:rPr lang="en-US" smtClean="0"/>
              <a:t>‹#›</a:t>
            </a:fld>
            <a:endParaRPr lang="en-US"/>
          </a:p>
        </p:txBody>
      </p:sp>
    </p:spTree>
    <p:extLst>
      <p:ext uri="{BB962C8B-B14F-4D97-AF65-F5344CB8AC3E}">
        <p14:creationId xmlns:p14="http://schemas.microsoft.com/office/powerpoint/2010/main" val="259831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8A3127-2D59-F148-A340-E427D99BCCE7}" type="datetimeFigureOut">
              <a:rPr lang="en-US" smtClean="0"/>
              <a:t>10/16/14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D6BC1-50B3-704C-8F3B-2D135BED104A}" type="slidenum">
              <a:rPr lang="en-US" smtClean="0"/>
              <a:t>‹#›</a:t>
            </a:fld>
            <a:endParaRPr lang="en-US"/>
          </a:p>
        </p:txBody>
      </p:sp>
    </p:spTree>
    <p:extLst>
      <p:ext uri="{BB962C8B-B14F-4D97-AF65-F5344CB8AC3E}">
        <p14:creationId xmlns:p14="http://schemas.microsoft.com/office/powerpoint/2010/main" val="2964564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C8A3127-2D59-F148-A340-E427D99BCCE7}" type="datetimeFigureOut">
              <a:rPr lang="en-US" smtClean="0"/>
              <a:t>10/16/14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0D6BC1-50B3-704C-8F3B-2D135BED104A}" type="slidenum">
              <a:rPr lang="en-US" smtClean="0"/>
              <a:t>‹#›</a:t>
            </a:fld>
            <a:endParaRPr lang="en-US"/>
          </a:p>
        </p:txBody>
      </p:sp>
    </p:spTree>
    <p:extLst>
      <p:ext uri="{BB962C8B-B14F-4D97-AF65-F5344CB8AC3E}">
        <p14:creationId xmlns:p14="http://schemas.microsoft.com/office/powerpoint/2010/main" val="1948098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C8A3127-2D59-F148-A340-E427D99BCCE7}" type="datetimeFigureOut">
              <a:rPr lang="en-US" smtClean="0"/>
              <a:t>10/16/14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0D6BC1-50B3-704C-8F3B-2D135BED104A}" type="slidenum">
              <a:rPr lang="en-US" smtClean="0"/>
              <a:t>‹#›</a:t>
            </a:fld>
            <a:endParaRPr lang="en-US"/>
          </a:p>
        </p:txBody>
      </p:sp>
    </p:spTree>
    <p:extLst>
      <p:ext uri="{BB962C8B-B14F-4D97-AF65-F5344CB8AC3E}">
        <p14:creationId xmlns:p14="http://schemas.microsoft.com/office/powerpoint/2010/main" val="1288382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C8A3127-2D59-F148-A340-E427D99BCCE7}" type="datetimeFigureOut">
              <a:rPr lang="en-US" smtClean="0"/>
              <a:t>10/16/14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0D6BC1-50B3-704C-8F3B-2D135BED104A}" type="slidenum">
              <a:rPr lang="en-US" smtClean="0"/>
              <a:t>‹#›</a:t>
            </a:fld>
            <a:endParaRPr lang="en-US"/>
          </a:p>
        </p:txBody>
      </p:sp>
    </p:spTree>
    <p:extLst>
      <p:ext uri="{BB962C8B-B14F-4D97-AF65-F5344CB8AC3E}">
        <p14:creationId xmlns:p14="http://schemas.microsoft.com/office/powerpoint/2010/main" val="2370065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8A3127-2D59-F148-A340-E427D99BCCE7}" type="datetimeFigureOut">
              <a:rPr lang="en-US" smtClean="0"/>
              <a:t>10/16/14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0D6BC1-50B3-704C-8F3B-2D135BED104A}" type="slidenum">
              <a:rPr lang="en-US" smtClean="0"/>
              <a:t>‹#›</a:t>
            </a:fld>
            <a:endParaRPr lang="en-US"/>
          </a:p>
        </p:txBody>
      </p:sp>
    </p:spTree>
    <p:extLst>
      <p:ext uri="{BB962C8B-B14F-4D97-AF65-F5344CB8AC3E}">
        <p14:creationId xmlns:p14="http://schemas.microsoft.com/office/powerpoint/2010/main" val="2734883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8A3127-2D59-F148-A340-E427D99BCCE7}" type="datetimeFigureOut">
              <a:rPr lang="en-US" smtClean="0"/>
              <a:t>10/16/14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0D6BC1-50B3-704C-8F3B-2D135BED104A}" type="slidenum">
              <a:rPr lang="en-US" smtClean="0"/>
              <a:t>‹#›</a:t>
            </a:fld>
            <a:endParaRPr lang="en-US"/>
          </a:p>
        </p:txBody>
      </p:sp>
    </p:spTree>
    <p:extLst>
      <p:ext uri="{BB962C8B-B14F-4D97-AF65-F5344CB8AC3E}">
        <p14:creationId xmlns:p14="http://schemas.microsoft.com/office/powerpoint/2010/main" val="328791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8A3127-2D59-F148-A340-E427D99BCCE7}" type="datetimeFigureOut">
              <a:rPr lang="en-US" smtClean="0"/>
              <a:t>10/16/14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0D6BC1-50B3-704C-8F3B-2D135BED104A}" type="slidenum">
              <a:rPr lang="en-US" smtClean="0"/>
              <a:t>‹#›</a:t>
            </a:fld>
            <a:endParaRPr lang="en-US"/>
          </a:p>
        </p:txBody>
      </p:sp>
    </p:spTree>
    <p:extLst>
      <p:ext uri="{BB962C8B-B14F-4D97-AF65-F5344CB8AC3E}">
        <p14:creationId xmlns:p14="http://schemas.microsoft.com/office/powerpoint/2010/main" val="8136508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8A3127-2D59-F148-A340-E427D99BCCE7}" type="datetimeFigureOut">
              <a:rPr lang="en-US" smtClean="0"/>
              <a:t>10/16/14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0D6BC1-50B3-704C-8F3B-2D135BED104A}" type="slidenum">
              <a:rPr lang="en-US" smtClean="0"/>
              <a:t>‹#›</a:t>
            </a:fld>
            <a:endParaRPr lang="en-US"/>
          </a:p>
        </p:txBody>
      </p:sp>
    </p:spTree>
    <p:extLst>
      <p:ext uri="{BB962C8B-B14F-4D97-AF65-F5344CB8AC3E}">
        <p14:creationId xmlns:p14="http://schemas.microsoft.com/office/powerpoint/2010/main" val="4110217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hyperlink" Target="http://kord.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300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3808384"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SCREEN BY SCREEN</a:t>
            </a:r>
            <a:endParaRPr lang="en-US" sz="2800" dirty="0">
              <a:solidFill>
                <a:srgbClr val="23AAC0"/>
              </a:solidFill>
              <a:latin typeface="American Typewriter"/>
              <a:cs typeface="American Typewriter"/>
            </a:endParaRPr>
          </a:p>
        </p:txBody>
      </p:sp>
      <p:pic>
        <p:nvPicPr>
          <p:cNvPr id="3" name="Picture 2"/>
          <p:cNvPicPr>
            <a:picLocks noChangeAspect="1"/>
          </p:cNvPicPr>
          <p:nvPr/>
        </p:nvPicPr>
        <p:blipFill>
          <a:blip r:embed="rId3"/>
          <a:stretch>
            <a:fillRect/>
          </a:stretch>
        </p:blipFill>
        <p:spPr>
          <a:xfrm>
            <a:off x="301410" y="1381125"/>
            <a:ext cx="5693833" cy="427037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207125" y="1317624"/>
            <a:ext cx="2794000" cy="4478149"/>
          </a:xfrm>
          <a:prstGeom prst="rect">
            <a:avLst/>
          </a:prstGeom>
          <a:noFill/>
        </p:spPr>
        <p:txBody>
          <a:bodyPr wrap="square" rtlCol="0">
            <a:spAutoFit/>
          </a:bodyPr>
          <a:lstStyle/>
          <a:p>
            <a:r>
              <a:rPr lang="en-US" sz="1500" dirty="0">
                <a:latin typeface="American Typewriter"/>
                <a:cs typeface="American Typewriter"/>
              </a:rPr>
              <a:t>When users connect </a:t>
            </a:r>
            <a:r>
              <a:rPr lang="en-US" sz="1500" dirty="0" smtClean="0">
                <a:latin typeface="American Typewriter"/>
                <a:cs typeface="American Typewriter"/>
              </a:rPr>
              <a:t>to http://kord.io, they </a:t>
            </a:r>
            <a:r>
              <a:rPr lang="en-US" sz="1500" dirty="0">
                <a:latin typeface="American Typewriter"/>
                <a:cs typeface="American Typewriter"/>
              </a:rPr>
              <a:t>will be welcome by this home page which in its simplest form describes our application and compares it to its competitors. In addition, it will have one button which will take the user to create a new board. Since, for the time being, there will be no user accounts, everyone is a guest and can therefore create a board without logging in. In the future, however, this home page would include the functionality to login and sign-up for an account.</a:t>
            </a:r>
          </a:p>
        </p:txBody>
      </p:sp>
    </p:spTree>
    <p:extLst>
      <p:ext uri="{BB962C8B-B14F-4D97-AF65-F5344CB8AC3E}">
        <p14:creationId xmlns:p14="http://schemas.microsoft.com/office/powerpoint/2010/main" val="374712771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3808384"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SCREEN BY SCREEN</a:t>
            </a:r>
            <a:endParaRPr lang="en-US" sz="2800" dirty="0">
              <a:solidFill>
                <a:srgbClr val="23AAC0"/>
              </a:solidFill>
              <a:latin typeface="American Typewriter"/>
              <a:cs typeface="American Typewrite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10" y="1381125"/>
            <a:ext cx="5693833" cy="427037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207125" y="952499"/>
            <a:ext cx="2794000" cy="5509201"/>
          </a:xfrm>
          <a:prstGeom prst="rect">
            <a:avLst/>
          </a:prstGeom>
          <a:noFill/>
        </p:spPr>
        <p:txBody>
          <a:bodyPr wrap="square" rtlCol="0">
            <a:spAutoFit/>
          </a:bodyPr>
          <a:lstStyle/>
          <a:p>
            <a:r>
              <a:rPr lang="en-US" sz="1600" dirty="0">
                <a:latin typeface="American Typewriter"/>
                <a:cs typeface="American Typewriter"/>
              </a:rPr>
              <a:t>Clicking “Create a Board” brings users to this simple page where the functionalities of the board are displayed. Here they will encounter the ability to not only draw on the actual white board, but to also add widgets to it such as a widget where users collaborate to work on a code, share a video, add an image, include a .PDF and also any text file where they wish to work together on. In addition, they will encounter a chat where they will be able to communicate to all of the other users collaborating on the board.</a:t>
            </a:r>
            <a:endParaRPr lang="en-US" sz="1500" dirty="0">
              <a:latin typeface="American Typewriter"/>
              <a:cs typeface="American Typewriter"/>
            </a:endParaRPr>
          </a:p>
        </p:txBody>
      </p:sp>
    </p:spTree>
    <p:extLst>
      <p:ext uri="{BB962C8B-B14F-4D97-AF65-F5344CB8AC3E}">
        <p14:creationId xmlns:p14="http://schemas.microsoft.com/office/powerpoint/2010/main" val="32761969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3808384"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SCREEN BY SCREEN</a:t>
            </a:r>
            <a:endParaRPr lang="en-US" sz="2800" dirty="0">
              <a:solidFill>
                <a:srgbClr val="23AAC0"/>
              </a:solidFill>
              <a:latin typeface="American Typewriter"/>
              <a:cs typeface="American Typewrite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10" y="1381125"/>
            <a:ext cx="5693833" cy="427037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207125" y="1349374"/>
            <a:ext cx="2794000" cy="3046988"/>
          </a:xfrm>
          <a:prstGeom prst="rect">
            <a:avLst/>
          </a:prstGeom>
          <a:noFill/>
        </p:spPr>
        <p:txBody>
          <a:bodyPr wrap="square" rtlCol="0">
            <a:spAutoFit/>
          </a:bodyPr>
          <a:lstStyle/>
          <a:p>
            <a:r>
              <a:rPr lang="en-US" sz="1600" dirty="0">
                <a:latin typeface="American Typewriter"/>
                <a:cs typeface="American Typewriter"/>
              </a:rPr>
              <a:t>Given that we expect users to use the board to its fullest potential and possibly make usage of any widgets they would like to, the menu will be displayed in a minimalistic form (using only the logos), as to not get in the way of what is really important: the work on the boards.</a:t>
            </a:r>
            <a:endParaRPr lang="en-US" sz="1500" dirty="0">
              <a:latin typeface="American Typewriter"/>
              <a:cs typeface="American Typewriter"/>
            </a:endParaRPr>
          </a:p>
        </p:txBody>
      </p:sp>
    </p:spTree>
    <p:extLst>
      <p:ext uri="{BB962C8B-B14F-4D97-AF65-F5344CB8AC3E}">
        <p14:creationId xmlns:p14="http://schemas.microsoft.com/office/powerpoint/2010/main" val="226976730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3808384"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SCREEN BY SCREEN</a:t>
            </a:r>
            <a:endParaRPr lang="en-US" sz="2800" dirty="0">
              <a:solidFill>
                <a:srgbClr val="23AAC0"/>
              </a:solidFill>
              <a:latin typeface="American Typewriter"/>
              <a:cs typeface="American Typewrite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10" y="1381125"/>
            <a:ext cx="5693832" cy="427037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207125" y="1349374"/>
            <a:ext cx="2794000" cy="3785652"/>
          </a:xfrm>
          <a:prstGeom prst="rect">
            <a:avLst/>
          </a:prstGeom>
          <a:noFill/>
        </p:spPr>
        <p:txBody>
          <a:bodyPr wrap="square" rtlCol="0">
            <a:spAutoFit/>
          </a:bodyPr>
          <a:lstStyle/>
          <a:p>
            <a:r>
              <a:rPr lang="en-US" sz="1600" dirty="0">
                <a:latin typeface="American Typewriter"/>
                <a:cs typeface="American Typewriter"/>
              </a:rPr>
              <a:t>Collaborating with other users would not be possible without the possibility to actually chat about what you are doing. </a:t>
            </a:r>
            <a:r>
              <a:rPr lang="en-US" sz="1600" dirty="0" err="1">
                <a:latin typeface="American Typewriter"/>
                <a:cs typeface="American Typewriter"/>
              </a:rPr>
              <a:t>kord.io</a:t>
            </a:r>
            <a:r>
              <a:rPr lang="en-US" sz="1600" dirty="0">
                <a:latin typeface="American Typewriter"/>
                <a:cs typeface="American Typewriter"/>
              </a:rPr>
              <a:t> is very aware of this, and includes the feature of chatting with users currently on the board. The chat itself will not only support text, but the ability to include media in it, which ideally will be automatically added to the user’s board.</a:t>
            </a:r>
            <a:endParaRPr lang="en-US" sz="1500" dirty="0">
              <a:latin typeface="American Typewriter"/>
              <a:cs typeface="American Typewriter"/>
            </a:endParaRPr>
          </a:p>
        </p:txBody>
      </p:sp>
    </p:spTree>
    <p:extLst>
      <p:ext uri="{BB962C8B-B14F-4D97-AF65-F5344CB8AC3E}">
        <p14:creationId xmlns:p14="http://schemas.microsoft.com/office/powerpoint/2010/main" val="1347336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3808384"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SCREEN BY SCREEN</a:t>
            </a:r>
            <a:endParaRPr lang="en-US" sz="2800" dirty="0">
              <a:solidFill>
                <a:srgbClr val="23AAC0"/>
              </a:solidFill>
              <a:latin typeface="American Typewriter"/>
              <a:cs typeface="American Typewrite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10" y="1381125"/>
            <a:ext cx="5693832" cy="427037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207125" y="1349374"/>
            <a:ext cx="2794000" cy="4278094"/>
          </a:xfrm>
          <a:prstGeom prst="rect">
            <a:avLst/>
          </a:prstGeom>
          <a:noFill/>
        </p:spPr>
        <p:txBody>
          <a:bodyPr wrap="square" rtlCol="0">
            <a:spAutoFit/>
          </a:bodyPr>
          <a:lstStyle/>
          <a:p>
            <a:r>
              <a:rPr lang="en-US" sz="1600" dirty="0">
                <a:latin typeface="American Typewriter"/>
                <a:cs typeface="American Typewriter"/>
              </a:rPr>
              <a:t>The chat will remain open as long as the user wishes to have it open. In the case that the chat is closed, users will receive message notifications on the bottom right of their screen which will allow them to quickly glimpse at the message and decide whether to open the message or ignore it. This allows users to stay in the loop about what is going on in the chat but to not be disturbed by it by keeping it open in the board.</a:t>
            </a:r>
            <a:endParaRPr lang="en-US" sz="1500" dirty="0">
              <a:latin typeface="American Typewriter"/>
              <a:cs typeface="American Typewriter"/>
            </a:endParaRPr>
          </a:p>
        </p:txBody>
      </p:sp>
    </p:spTree>
    <p:extLst>
      <p:ext uri="{BB962C8B-B14F-4D97-AF65-F5344CB8AC3E}">
        <p14:creationId xmlns:p14="http://schemas.microsoft.com/office/powerpoint/2010/main" val="214385345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3808384"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SCREEN BY SCREEN</a:t>
            </a:r>
            <a:endParaRPr lang="en-US" sz="2800" dirty="0">
              <a:solidFill>
                <a:srgbClr val="23AAC0"/>
              </a:solidFill>
              <a:latin typeface="American Typewriter"/>
              <a:cs typeface="American Typewrite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10" y="1381125"/>
            <a:ext cx="5693832" cy="427037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207125" y="1349374"/>
            <a:ext cx="2794000" cy="4278094"/>
          </a:xfrm>
          <a:prstGeom prst="rect">
            <a:avLst/>
          </a:prstGeom>
          <a:noFill/>
        </p:spPr>
        <p:txBody>
          <a:bodyPr wrap="square" rtlCol="0">
            <a:spAutoFit/>
          </a:bodyPr>
          <a:lstStyle/>
          <a:p>
            <a:r>
              <a:rPr lang="en-US" sz="1600" dirty="0">
                <a:latin typeface="American Typewriter"/>
                <a:cs typeface="American Typewriter"/>
              </a:rPr>
              <a:t>Here we see an example of a board being used to some of its full potential where a user is engaging with various widgets and collaborating with various users on a board. We can also see three different colored mouse pointers on the screen which belong to three different users currently interacting on the board. This feature allows all users to know what the other users are currently focusing on in the board.</a:t>
            </a:r>
            <a:endParaRPr lang="en-US" sz="1500" dirty="0">
              <a:latin typeface="American Typewriter"/>
              <a:cs typeface="American Typewriter"/>
            </a:endParaRPr>
          </a:p>
        </p:txBody>
      </p:sp>
    </p:spTree>
    <p:extLst>
      <p:ext uri="{BB962C8B-B14F-4D97-AF65-F5344CB8AC3E}">
        <p14:creationId xmlns:p14="http://schemas.microsoft.com/office/powerpoint/2010/main" val="313694137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3808384"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SCREEN BY SCREEN</a:t>
            </a:r>
            <a:endParaRPr lang="en-US" sz="2800" dirty="0">
              <a:solidFill>
                <a:srgbClr val="23AAC0"/>
              </a:solidFill>
              <a:latin typeface="American Typewriter"/>
              <a:cs typeface="American Typewrite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10" y="1381125"/>
            <a:ext cx="5693832" cy="427037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207125" y="1349374"/>
            <a:ext cx="2794000" cy="4770537"/>
          </a:xfrm>
          <a:prstGeom prst="rect">
            <a:avLst/>
          </a:prstGeom>
          <a:noFill/>
        </p:spPr>
        <p:txBody>
          <a:bodyPr wrap="square" rtlCol="0">
            <a:spAutoFit/>
          </a:bodyPr>
          <a:lstStyle/>
          <a:p>
            <a:r>
              <a:rPr lang="en-US" sz="1600" dirty="0">
                <a:latin typeface="American Typewriter"/>
                <a:cs typeface="American Typewriter"/>
              </a:rPr>
              <a:t>Finally, but not least important, we see the option to switch among boards. Sometimes one board is not enough! By clicking the plus icon on the top right corner, users will be able to add new boards to work on or delete any boards not being used. Needless to say, the tools icon on the bottom left allows users to control the settings of the boards, such as whether a board is public or private, and also to create a link to share their board with other users.</a:t>
            </a:r>
            <a:endParaRPr lang="en-US" sz="1500" dirty="0">
              <a:latin typeface="American Typewriter"/>
              <a:cs typeface="American Typewriter"/>
            </a:endParaRPr>
          </a:p>
        </p:txBody>
      </p:sp>
    </p:spTree>
    <p:extLst>
      <p:ext uri="{BB962C8B-B14F-4D97-AF65-F5344CB8AC3E}">
        <p14:creationId xmlns:p14="http://schemas.microsoft.com/office/powerpoint/2010/main" val="405182850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4001916"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LIST OF OPEN ISSUES</a:t>
            </a:r>
            <a:endParaRPr lang="en-US" sz="2800" dirty="0">
              <a:solidFill>
                <a:srgbClr val="23AAC0"/>
              </a:solidFill>
              <a:latin typeface="American Typewriter"/>
              <a:cs typeface="American Typewriter"/>
            </a:endParaRPr>
          </a:p>
        </p:txBody>
      </p:sp>
      <p:sp>
        <p:nvSpPr>
          <p:cNvPr id="3" name="TextBox 2"/>
          <p:cNvSpPr txBox="1"/>
          <p:nvPr/>
        </p:nvSpPr>
        <p:spPr>
          <a:xfrm>
            <a:off x="222035" y="872355"/>
            <a:ext cx="8729914" cy="5878534"/>
          </a:xfrm>
          <a:prstGeom prst="rect">
            <a:avLst/>
          </a:prstGeom>
          <a:noFill/>
        </p:spPr>
        <p:txBody>
          <a:bodyPr wrap="square" rtlCol="0">
            <a:spAutoFit/>
          </a:bodyPr>
          <a:lstStyle/>
          <a:p>
            <a:r>
              <a:rPr lang="en-US" sz="1600" b="1" dirty="0" smtClean="0">
                <a:latin typeface="American Typewriter"/>
                <a:cs typeface="American Typewriter"/>
              </a:rPr>
              <a:t>Number of Members Limited to </a:t>
            </a:r>
            <a:r>
              <a:rPr lang="en-US" sz="1600" b="1" dirty="0">
                <a:latin typeface="American Typewriter"/>
                <a:cs typeface="American Typewriter"/>
              </a:rPr>
              <a:t>a </a:t>
            </a:r>
            <a:r>
              <a:rPr lang="en-US" sz="1600" b="1" dirty="0" smtClean="0">
                <a:latin typeface="American Typewriter"/>
                <a:cs typeface="American Typewriter"/>
              </a:rPr>
              <a:t>Session</a:t>
            </a:r>
            <a:endParaRPr lang="en-US" sz="1600" dirty="0">
              <a:latin typeface="American Typewriter"/>
              <a:cs typeface="American Typewriter"/>
            </a:endParaRPr>
          </a:p>
          <a:p>
            <a:r>
              <a:rPr lang="en-US" sz="1600" dirty="0" smtClean="0">
                <a:latin typeface="American Typewriter"/>
                <a:cs typeface="American Typewriter"/>
              </a:rPr>
              <a:t>Having to think about how much activity each member can perform in a session with x other members, finding a balance for limiting the number of members to a session will be left to trial and error.</a:t>
            </a:r>
          </a:p>
          <a:p>
            <a:endParaRPr lang="en-US" sz="1000" dirty="0" smtClean="0">
              <a:latin typeface="American Typewriter"/>
              <a:cs typeface="American Typewriter"/>
            </a:endParaRPr>
          </a:p>
          <a:p>
            <a:r>
              <a:rPr lang="en-US" sz="1600" b="1" dirty="0" smtClean="0">
                <a:latin typeface="American Typewriter"/>
                <a:cs typeface="American Typewriter"/>
              </a:rPr>
              <a:t>Saving a Session for Future Use</a:t>
            </a:r>
            <a:endParaRPr lang="en-US" sz="1600" dirty="0" smtClean="0">
              <a:latin typeface="American Typewriter"/>
              <a:cs typeface="American Typewriter"/>
            </a:endParaRPr>
          </a:p>
          <a:p>
            <a:r>
              <a:rPr lang="en-US" sz="1600" dirty="0" smtClean="0">
                <a:latin typeface="American Typewriter"/>
                <a:cs typeface="American Typewriter"/>
              </a:rPr>
              <a:t>We want users to be able to save a session in some way, at first we may start with saving the board as a .PDF and then maybe eventually move to saving the board state.</a:t>
            </a:r>
          </a:p>
          <a:p>
            <a:endParaRPr lang="en-US" sz="1000" dirty="0" smtClean="0">
              <a:latin typeface="American Typewriter"/>
              <a:cs typeface="American Typewriter"/>
            </a:endParaRPr>
          </a:p>
          <a:p>
            <a:r>
              <a:rPr lang="en-US" sz="1600" b="1" dirty="0" smtClean="0">
                <a:latin typeface="American Typewriter"/>
                <a:cs typeface="American Typewriter"/>
              </a:rPr>
              <a:t>Different Resolutions</a:t>
            </a:r>
            <a:endParaRPr lang="en-US" sz="1600" dirty="0" smtClean="0">
              <a:latin typeface="American Typewriter"/>
              <a:cs typeface="American Typewriter"/>
            </a:endParaRPr>
          </a:p>
          <a:p>
            <a:r>
              <a:rPr lang="en-US" sz="1600" dirty="0" smtClean="0">
                <a:latin typeface="American Typewriter"/>
                <a:cs typeface="American Typewriter"/>
              </a:rPr>
              <a:t>A big issue is figuring out how to handle users running our app on different resolutions. Whether we want a static window with scrolling or screen pulling, or a resizable window.</a:t>
            </a:r>
          </a:p>
          <a:p>
            <a:endParaRPr lang="en-US" sz="1000" dirty="0" smtClean="0">
              <a:latin typeface="American Typewriter"/>
              <a:cs typeface="American Typewriter"/>
            </a:endParaRPr>
          </a:p>
          <a:p>
            <a:r>
              <a:rPr lang="en-US" sz="1600" b="1" dirty="0" smtClean="0">
                <a:latin typeface="American Typewriter"/>
                <a:cs typeface="American Typewriter"/>
              </a:rPr>
              <a:t>User Customization </a:t>
            </a:r>
            <a:r>
              <a:rPr lang="en-US" sz="1600" b="1" dirty="0">
                <a:latin typeface="American Typewriter"/>
                <a:cs typeface="American Typewriter"/>
              </a:rPr>
              <a:t>of </a:t>
            </a:r>
            <a:r>
              <a:rPr lang="en-US" sz="1600" b="1" dirty="0" smtClean="0">
                <a:latin typeface="American Typewriter"/>
                <a:cs typeface="American Typewriter"/>
              </a:rPr>
              <a:t>Tools </a:t>
            </a:r>
            <a:r>
              <a:rPr lang="en-US" sz="1600" b="1" dirty="0">
                <a:latin typeface="American Typewriter"/>
                <a:cs typeface="American Typewriter"/>
              </a:rPr>
              <a:t>and </a:t>
            </a:r>
            <a:r>
              <a:rPr lang="en-US" sz="1600" b="1" dirty="0" smtClean="0">
                <a:latin typeface="American Typewriter"/>
                <a:cs typeface="American Typewriter"/>
              </a:rPr>
              <a:t>GUI</a:t>
            </a:r>
            <a:endParaRPr lang="en-US" sz="1600" dirty="0" smtClean="0">
              <a:latin typeface="American Typewriter"/>
              <a:cs typeface="American Typewriter"/>
            </a:endParaRPr>
          </a:p>
          <a:p>
            <a:r>
              <a:rPr lang="en-US" sz="1600" dirty="0" smtClean="0">
                <a:latin typeface="American Typewriter"/>
                <a:cs typeface="American Typewriter"/>
              </a:rPr>
              <a:t>We want to give our users as much freedom as possible while keeping our UI very simple to operate, so deciding how much freedom to give to users will be an issue for trial and error.</a:t>
            </a:r>
          </a:p>
          <a:p>
            <a:endParaRPr lang="en-US" sz="1000" dirty="0" smtClean="0">
              <a:latin typeface="American Typewriter"/>
              <a:cs typeface="American Typewriter"/>
            </a:endParaRPr>
          </a:p>
          <a:p>
            <a:r>
              <a:rPr lang="en-US" sz="1600" b="1" dirty="0" smtClean="0">
                <a:latin typeface="American Typewriter"/>
                <a:cs typeface="American Typewriter"/>
              </a:rPr>
              <a:t>Board Layers</a:t>
            </a:r>
            <a:endParaRPr lang="en-US" sz="1600" dirty="0">
              <a:latin typeface="American Typewriter"/>
              <a:cs typeface="American Typewriter"/>
            </a:endParaRPr>
          </a:p>
          <a:p>
            <a:r>
              <a:rPr lang="en-US" sz="1600" dirty="0">
                <a:latin typeface="American Typewriter"/>
                <a:cs typeface="American Typewriter"/>
              </a:rPr>
              <a:t>With multiple users means that we will run into a layering issue when multiple people interact with the board, deciding who gets priority and synchronization</a:t>
            </a:r>
            <a:r>
              <a:rPr lang="en-US" sz="1600" dirty="0" smtClean="0">
                <a:latin typeface="American Typewriter"/>
                <a:cs typeface="American Typewriter"/>
              </a:rPr>
              <a:t>.</a:t>
            </a:r>
          </a:p>
          <a:p>
            <a:endParaRPr lang="en-US" sz="1000" dirty="0">
              <a:latin typeface="American Typewriter"/>
              <a:cs typeface="American Typewriter"/>
            </a:endParaRPr>
          </a:p>
          <a:p>
            <a:r>
              <a:rPr lang="en-US" sz="1600" b="1" dirty="0">
                <a:latin typeface="American Typewriter"/>
                <a:cs typeface="American Typewriter"/>
              </a:rPr>
              <a:t>Exploit </a:t>
            </a:r>
            <a:r>
              <a:rPr lang="en-US" sz="1600" b="1" dirty="0" smtClean="0">
                <a:latin typeface="American Typewriter"/>
                <a:cs typeface="American Typewriter"/>
              </a:rPr>
              <a:t>Prevention</a:t>
            </a:r>
            <a:endParaRPr lang="en-US" sz="1600" dirty="0">
              <a:latin typeface="American Typewriter"/>
              <a:cs typeface="American Typewriter"/>
            </a:endParaRPr>
          </a:p>
          <a:p>
            <a:r>
              <a:rPr lang="en-US" sz="1600" dirty="0">
                <a:latin typeface="American Typewriter"/>
                <a:cs typeface="American Typewriter"/>
              </a:rPr>
              <a:t>Making sure our app is less prone to exploits.</a:t>
            </a:r>
            <a:endParaRPr lang="en-US" sz="1600" i="1" dirty="0" smtClean="0">
              <a:latin typeface="American Typewriter"/>
              <a:cs typeface="American Typewriter"/>
            </a:endParaRPr>
          </a:p>
        </p:txBody>
      </p:sp>
    </p:spTree>
    <p:extLst>
      <p:ext uri="{BB962C8B-B14F-4D97-AF65-F5344CB8AC3E}">
        <p14:creationId xmlns:p14="http://schemas.microsoft.com/office/powerpoint/2010/main" val="45767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3810000" y="3801754"/>
            <a:ext cx="1474775" cy="369332"/>
          </a:xfrm>
          <a:prstGeom prst="rect">
            <a:avLst/>
          </a:prstGeom>
          <a:noFill/>
        </p:spPr>
        <p:txBody>
          <a:bodyPr wrap="none" rtlCol="0">
            <a:spAutoFit/>
          </a:bodyPr>
          <a:lstStyle/>
          <a:p>
            <a:r>
              <a:rPr lang="de-DE" dirty="0" err="1" smtClean="0">
                <a:latin typeface="American Typewriter"/>
                <a:cs typeface="American Typewriter"/>
              </a:rPr>
              <a:t>system.exit</a:t>
            </a:r>
            <a:endParaRPr lang="en-US" dirty="0">
              <a:latin typeface="American Typewriter"/>
              <a:cs typeface="American Typewriter"/>
            </a:endParaRPr>
          </a:p>
        </p:txBody>
      </p:sp>
    </p:spTree>
    <p:extLst>
      <p:ext uri="{BB962C8B-B14F-4D97-AF65-F5344CB8AC3E}">
        <p14:creationId xmlns:p14="http://schemas.microsoft.com/office/powerpoint/2010/main" val="1563957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3248235"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TEAM MEMBERS</a:t>
            </a:r>
            <a:endParaRPr lang="en-US" sz="2800" dirty="0">
              <a:solidFill>
                <a:srgbClr val="23AAC0"/>
              </a:solidFill>
              <a:latin typeface="American Typewriter"/>
              <a:cs typeface="American Typewriter"/>
            </a:endParaRPr>
          </a:p>
        </p:txBody>
      </p:sp>
      <p:sp>
        <p:nvSpPr>
          <p:cNvPr id="3" name="TextBox 2"/>
          <p:cNvSpPr txBox="1"/>
          <p:nvPr/>
        </p:nvSpPr>
        <p:spPr>
          <a:xfrm>
            <a:off x="222035" y="1173980"/>
            <a:ext cx="8729914" cy="4801315"/>
          </a:xfrm>
          <a:prstGeom prst="rect">
            <a:avLst/>
          </a:prstGeom>
          <a:noFill/>
        </p:spPr>
        <p:txBody>
          <a:bodyPr wrap="square" rtlCol="0">
            <a:spAutoFit/>
          </a:bodyPr>
          <a:lstStyle/>
          <a:p>
            <a:r>
              <a:rPr lang="en-US" b="1" dirty="0">
                <a:latin typeface="American Typewriter"/>
                <a:cs typeface="American Typewriter"/>
              </a:rPr>
              <a:t>Julian </a:t>
            </a:r>
            <a:r>
              <a:rPr lang="en-US" b="1" dirty="0" err="1" smtClean="0">
                <a:latin typeface="American Typewriter"/>
                <a:cs typeface="American Typewriter"/>
              </a:rPr>
              <a:t>Kuk</a:t>
            </a:r>
            <a:r>
              <a:rPr lang="en-US" b="1" dirty="0" smtClean="0">
                <a:latin typeface="American Typewriter"/>
                <a:cs typeface="American Typewriter"/>
              </a:rPr>
              <a:t>: </a:t>
            </a:r>
            <a:r>
              <a:rPr lang="en-US" b="1" i="1" dirty="0" smtClean="0">
                <a:latin typeface="American Typewriter"/>
                <a:cs typeface="American Typewriter"/>
              </a:rPr>
              <a:t>Project </a:t>
            </a:r>
            <a:r>
              <a:rPr lang="en-US" b="1" i="1" dirty="0">
                <a:latin typeface="American Typewriter"/>
                <a:cs typeface="American Typewriter"/>
              </a:rPr>
              <a:t>Lead</a:t>
            </a:r>
            <a:endParaRPr lang="en-US" b="1" dirty="0">
              <a:latin typeface="American Typewriter"/>
              <a:cs typeface="American Typewriter"/>
            </a:endParaRPr>
          </a:p>
          <a:p>
            <a:r>
              <a:rPr lang="en-US" dirty="0">
                <a:latin typeface="American Typewriter"/>
                <a:cs typeface="American Typewriter"/>
              </a:rPr>
              <a:t>Responsible for managing the flow of the team and the distribution of tasks, with a primary focus on front-end development.</a:t>
            </a:r>
          </a:p>
          <a:p>
            <a:endParaRPr lang="en-US" b="1" dirty="0">
              <a:latin typeface="American Typewriter"/>
              <a:cs typeface="American Typewriter"/>
            </a:endParaRPr>
          </a:p>
          <a:p>
            <a:r>
              <a:rPr lang="en-US" b="1" dirty="0">
                <a:latin typeface="American Typewriter"/>
                <a:cs typeface="American Typewriter"/>
              </a:rPr>
              <a:t>James </a:t>
            </a:r>
            <a:r>
              <a:rPr lang="en-US" b="1" dirty="0" err="1" smtClean="0">
                <a:latin typeface="American Typewriter"/>
                <a:cs typeface="American Typewriter"/>
              </a:rPr>
              <a:t>Yanyuk</a:t>
            </a:r>
            <a:r>
              <a:rPr lang="en-US" b="1" dirty="0" smtClean="0">
                <a:latin typeface="American Typewriter"/>
                <a:cs typeface="American Typewriter"/>
              </a:rPr>
              <a:t>: </a:t>
            </a:r>
            <a:r>
              <a:rPr lang="en-US" b="1" i="1" dirty="0" smtClean="0">
                <a:latin typeface="American Typewriter"/>
                <a:cs typeface="American Typewriter"/>
              </a:rPr>
              <a:t>Back </a:t>
            </a:r>
            <a:r>
              <a:rPr lang="en-US" b="1" i="1" dirty="0">
                <a:latin typeface="American Typewriter"/>
                <a:cs typeface="American Typewriter"/>
              </a:rPr>
              <a:t>End Lead</a:t>
            </a:r>
            <a:endParaRPr lang="en-US" b="1" dirty="0">
              <a:latin typeface="American Typewriter"/>
              <a:cs typeface="American Typewriter"/>
            </a:endParaRPr>
          </a:p>
          <a:p>
            <a:r>
              <a:rPr lang="en-US" dirty="0">
                <a:latin typeface="American Typewriter"/>
                <a:cs typeface="American Typewriter"/>
              </a:rPr>
              <a:t>Primarily focused on back-end development, and general integration of the front-end and database. Manages the application's dedicated server (currently running at </a:t>
            </a:r>
            <a:r>
              <a:rPr lang="en-US" dirty="0">
                <a:latin typeface="American Typewriter"/>
                <a:cs typeface="American Typewriter"/>
                <a:hlinkClick r:id="rId3"/>
              </a:rPr>
              <a:t>http://kord.io).</a:t>
            </a:r>
          </a:p>
          <a:p>
            <a:endParaRPr lang="en-US" b="1" dirty="0">
              <a:latin typeface="American Typewriter"/>
              <a:cs typeface="American Typewriter"/>
            </a:endParaRPr>
          </a:p>
          <a:p>
            <a:r>
              <a:rPr lang="en-US" b="1" dirty="0" err="1">
                <a:latin typeface="American Typewriter"/>
                <a:cs typeface="American Typewriter"/>
              </a:rPr>
              <a:t>Matthaus</a:t>
            </a:r>
            <a:r>
              <a:rPr lang="en-US" b="1" dirty="0">
                <a:latin typeface="American Typewriter"/>
                <a:cs typeface="American Typewriter"/>
              </a:rPr>
              <a:t> </a:t>
            </a:r>
            <a:r>
              <a:rPr lang="en-US" b="1" dirty="0" smtClean="0">
                <a:latin typeface="American Typewriter"/>
                <a:cs typeface="American Typewriter"/>
              </a:rPr>
              <a:t>Wolff: </a:t>
            </a:r>
            <a:r>
              <a:rPr lang="en-US" b="1" i="1" dirty="0" smtClean="0">
                <a:latin typeface="American Typewriter"/>
                <a:cs typeface="American Typewriter"/>
              </a:rPr>
              <a:t>Back</a:t>
            </a:r>
            <a:r>
              <a:rPr lang="en-US" b="1" i="1" dirty="0">
                <a:latin typeface="American Typewriter"/>
                <a:cs typeface="American Typewriter"/>
              </a:rPr>
              <a:t>-End Developer and Marketing Manager</a:t>
            </a:r>
            <a:endParaRPr lang="en-US" b="1" dirty="0">
              <a:latin typeface="American Typewriter"/>
              <a:cs typeface="American Typewriter"/>
            </a:endParaRPr>
          </a:p>
          <a:p>
            <a:r>
              <a:rPr lang="en-US" dirty="0">
                <a:latin typeface="American Typewriter"/>
                <a:cs typeface="American Typewriter"/>
              </a:rPr>
              <a:t>Primarily focused on back-end development and marketing of the application.</a:t>
            </a:r>
          </a:p>
          <a:p>
            <a:endParaRPr lang="en-US" b="1" dirty="0">
              <a:latin typeface="American Typewriter"/>
              <a:cs typeface="American Typewriter"/>
            </a:endParaRPr>
          </a:p>
          <a:p>
            <a:r>
              <a:rPr lang="en-US" b="1" dirty="0">
                <a:latin typeface="American Typewriter"/>
                <a:cs typeface="American Typewriter"/>
              </a:rPr>
              <a:t>Nam </a:t>
            </a:r>
            <a:r>
              <a:rPr lang="en-US" b="1" dirty="0" err="1" smtClean="0">
                <a:latin typeface="American Typewriter"/>
                <a:cs typeface="American Typewriter"/>
              </a:rPr>
              <a:t>Phan</a:t>
            </a:r>
            <a:r>
              <a:rPr lang="en-US" b="1" dirty="0" smtClean="0">
                <a:latin typeface="American Typewriter"/>
                <a:cs typeface="American Typewriter"/>
              </a:rPr>
              <a:t>: </a:t>
            </a:r>
            <a:r>
              <a:rPr lang="en-US" b="1" i="1" dirty="0" smtClean="0">
                <a:latin typeface="American Typewriter"/>
                <a:cs typeface="American Typewriter"/>
              </a:rPr>
              <a:t>Back</a:t>
            </a:r>
            <a:r>
              <a:rPr lang="en-US" b="1" i="1" dirty="0">
                <a:latin typeface="American Typewriter"/>
                <a:cs typeface="American Typewriter"/>
              </a:rPr>
              <a:t>-End Developer</a:t>
            </a:r>
            <a:endParaRPr lang="en-US" b="1" dirty="0">
              <a:latin typeface="American Typewriter"/>
              <a:cs typeface="American Typewriter"/>
            </a:endParaRPr>
          </a:p>
          <a:p>
            <a:r>
              <a:rPr lang="en-US" dirty="0">
                <a:latin typeface="American Typewriter"/>
                <a:cs typeface="American Typewriter"/>
              </a:rPr>
              <a:t>Primarily focused on database design and back-end development.</a:t>
            </a:r>
          </a:p>
          <a:p>
            <a:endParaRPr lang="en-US" b="1" dirty="0">
              <a:latin typeface="American Typewriter"/>
              <a:cs typeface="American Typewriter"/>
            </a:endParaRPr>
          </a:p>
          <a:p>
            <a:r>
              <a:rPr lang="en-US" b="1" dirty="0">
                <a:latin typeface="American Typewriter"/>
                <a:cs typeface="American Typewriter"/>
              </a:rPr>
              <a:t>Sara da </a:t>
            </a:r>
            <a:r>
              <a:rPr lang="en-US" b="1" dirty="0" smtClean="0">
                <a:latin typeface="American Typewriter"/>
                <a:cs typeface="American Typewriter"/>
              </a:rPr>
              <a:t>Silva: </a:t>
            </a:r>
            <a:r>
              <a:rPr lang="en-US" b="1" i="1" dirty="0" smtClean="0">
                <a:latin typeface="American Typewriter"/>
                <a:cs typeface="American Typewriter"/>
              </a:rPr>
              <a:t>Front-End </a:t>
            </a:r>
            <a:r>
              <a:rPr lang="en-US" b="1" i="1" dirty="0">
                <a:latin typeface="American Typewriter"/>
                <a:cs typeface="American Typewriter"/>
              </a:rPr>
              <a:t>Lead and Graphic Designer</a:t>
            </a:r>
            <a:endParaRPr lang="en-US" b="1" dirty="0">
              <a:latin typeface="American Typewriter"/>
              <a:cs typeface="American Typewriter"/>
            </a:endParaRPr>
          </a:p>
          <a:p>
            <a:r>
              <a:rPr lang="en-US" dirty="0">
                <a:latin typeface="American Typewriter"/>
                <a:cs typeface="American Typewriter"/>
              </a:rPr>
              <a:t>Primarily focused on front-end development and graphic design.</a:t>
            </a:r>
            <a:endParaRPr lang="en-US" dirty="0">
              <a:solidFill>
                <a:srgbClr val="595959"/>
              </a:solidFill>
              <a:latin typeface="American Typewriter"/>
              <a:cs typeface="American Typewriter"/>
            </a:endParaRPr>
          </a:p>
        </p:txBody>
      </p:sp>
    </p:spTree>
    <p:extLst>
      <p:ext uri="{BB962C8B-B14F-4D97-AF65-F5344CB8AC3E}">
        <p14:creationId xmlns:p14="http://schemas.microsoft.com/office/powerpoint/2010/main" val="1508539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2159566"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OVERVIEW</a:t>
            </a:r>
            <a:endParaRPr lang="en-US" sz="2800" dirty="0">
              <a:solidFill>
                <a:srgbClr val="23AAC0"/>
              </a:solidFill>
              <a:latin typeface="American Typewriter"/>
              <a:cs typeface="American Typewriter"/>
            </a:endParaRPr>
          </a:p>
        </p:txBody>
      </p:sp>
      <p:sp>
        <p:nvSpPr>
          <p:cNvPr id="3" name="TextBox 2"/>
          <p:cNvSpPr txBox="1"/>
          <p:nvPr/>
        </p:nvSpPr>
        <p:spPr>
          <a:xfrm>
            <a:off x="222035" y="1015230"/>
            <a:ext cx="8729914" cy="5355313"/>
          </a:xfrm>
          <a:prstGeom prst="rect">
            <a:avLst/>
          </a:prstGeom>
          <a:noFill/>
        </p:spPr>
        <p:txBody>
          <a:bodyPr wrap="square" rtlCol="0">
            <a:spAutoFit/>
          </a:bodyPr>
          <a:lstStyle/>
          <a:p>
            <a:r>
              <a:rPr lang="en-US" dirty="0" err="1">
                <a:latin typeface="American Typewriter"/>
                <a:cs typeface="American Typewriter"/>
              </a:rPr>
              <a:t>Kord</a:t>
            </a:r>
            <a:r>
              <a:rPr lang="en-US" dirty="0">
                <a:latin typeface="American Typewriter"/>
                <a:cs typeface="American Typewriter"/>
              </a:rPr>
              <a:t> is a centralized hub for any human interaction over a digital medium, whether that be for friends, businesses, working partners, social groups, etc. Users will be able to chat and communicate in a room with an interactive board. Resources such as documents, videos, etc. can be placed onto the board. It can be drawn on. It can just be used as a space for saving important links, brainstorming, making timelines, and more.</a:t>
            </a:r>
          </a:p>
          <a:p>
            <a:endParaRPr lang="en-US" dirty="0" smtClean="0">
              <a:latin typeface="American Typewriter"/>
              <a:cs typeface="American Typewriter"/>
            </a:endParaRPr>
          </a:p>
          <a:p>
            <a:r>
              <a:rPr lang="en-US" dirty="0" smtClean="0">
                <a:latin typeface="American Typewriter"/>
                <a:cs typeface="American Typewriter"/>
              </a:rPr>
              <a:t>It </a:t>
            </a:r>
            <a:r>
              <a:rPr lang="en-US" dirty="0">
                <a:latin typeface="American Typewriter"/>
                <a:cs typeface="American Typewriter"/>
              </a:rPr>
              <a:t>is a space where digital interactions have a sense of continuity and connect people to each other, rather than to the ether.</a:t>
            </a:r>
            <a:endParaRPr lang="en-US" dirty="0">
              <a:latin typeface="American Typewriter"/>
              <a:cs typeface="American Typewriter"/>
            </a:endParaRPr>
          </a:p>
          <a:p>
            <a:endParaRPr lang="en-US" dirty="0" smtClean="0">
              <a:latin typeface="American Typewriter"/>
              <a:cs typeface="American Typewriter"/>
            </a:endParaRPr>
          </a:p>
          <a:p>
            <a:endParaRPr lang="en-US" i="1" dirty="0" smtClean="0">
              <a:latin typeface="American Typewriter"/>
              <a:cs typeface="American Typewriter"/>
            </a:endParaRPr>
          </a:p>
          <a:p>
            <a:endParaRPr lang="en-US" i="1" dirty="0">
              <a:latin typeface="American Typewriter"/>
              <a:cs typeface="American Typewriter"/>
            </a:endParaRPr>
          </a:p>
          <a:p>
            <a:endParaRPr lang="en-US" i="1" dirty="0" smtClean="0">
              <a:latin typeface="American Typewriter"/>
              <a:cs typeface="American Typewriter"/>
            </a:endParaRPr>
          </a:p>
          <a:p>
            <a:r>
              <a:rPr lang="en-US" i="1" dirty="0" smtClean="0">
                <a:latin typeface="American Typewriter"/>
                <a:cs typeface="American Typewriter"/>
              </a:rPr>
              <a:t>Disclaimer: </a:t>
            </a:r>
          </a:p>
          <a:p>
            <a:r>
              <a:rPr lang="en-US" dirty="0">
                <a:latin typeface="American Typewriter"/>
                <a:cs typeface="American Typewriter"/>
              </a:rPr>
              <a:t>Any designs and features discussed in this document are subject to change. </a:t>
            </a:r>
            <a:r>
              <a:rPr lang="en-US" dirty="0" smtClean="0">
                <a:latin typeface="American Typewriter"/>
                <a:cs typeface="American Typewriter"/>
              </a:rPr>
              <a:t/>
            </a:r>
            <a:br>
              <a:rPr lang="en-US" dirty="0" smtClean="0">
                <a:latin typeface="American Typewriter"/>
                <a:cs typeface="American Typewriter"/>
              </a:rPr>
            </a:br>
            <a:r>
              <a:rPr lang="en-US" dirty="0" smtClean="0">
                <a:latin typeface="American Typewriter"/>
                <a:cs typeface="American Typewriter"/>
              </a:rPr>
              <a:t>UI </a:t>
            </a:r>
            <a:r>
              <a:rPr lang="en-US" dirty="0">
                <a:latin typeface="American Typewriter"/>
                <a:cs typeface="American Typewriter"/>
              </a:rPr>
              <a:t>designs will evolve as we test and feature lists will change as we run into technical problems and find inspiration. Technical details will be discussed in a future document. Note that also, </a:t>
            </a:r>
            <a:r>
              <a:rPr lang="en-US" dirty="0" smtClean="0">
                <a:latin typeface="American Typewriter"/>
                <a:cs typeface="American Typewriter"/>
              </a:rPr>
              <a:t>the two </a:t>
            </a:r>
            <a:r>
              <a:rPr lang="en-US" dirty="0">
                <a:latin typeface="American Typewriter"/>
                <a:cs typeface="American Typewriter"/>
              </a:rPr>
              <a:t>wireframe versions of the </a:t>
            </a:r>
            <a:r>
              <a:rPr lang="en-US" dirty="0" smtClean="0">
                <a:latin typeface="American Typewriter"/>
                <a:cs typeface="American Typewriter"/>
              </a:rPr>
              <a:t>UI  </a:t>
            </a:r>
            <a:r>
              <a:rPr lang="en-US" dirty="0">
                <a:latin typeface="American Typewriter"/>
                <a:cs typeface="American Typewriter"/>
              </a:rPr>
              <a:t>illustrate the different layouts and set ups we will be experimenting with.</a:t>
            </a:r>
            <a:endParaRPr lang="en-US" i="1" dirty="0" smtClean="0">
              <a:latin typeface="American Typewriter"/>
              <a:cs typeface="American Typewriter"/>
            </a:endParaRPr>
          </a:p>
        </p:txBody>
      </p:sp>
    </p:spTree>
    <p:extLst>
      <p:ext uri="{BB962C8B-B14F-4D97-AF65-F5344CB8AC3E}">
        <p14:creationId xmlns:p14="http://schemas.microsoft.com/office/powerpoint/2010/main" val="2713287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2267259"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SCENARIOS</a:t>
            </a:r>
            <a:endParaRPr lang="en-US" sz="2800" dirty="0">
              <a:solidFill>
                <a:srgbClr val="23AAC0"/>
              </a:solidFill>
              <a:latin typeface="American Typewriter"/>
              <a:cs typeface="American Typewriter"/>
            </a:endParaRPr>
          </a:p>
        </p:txBody>
      </p:sp>
      <p:sp>
        <p:nvSpPr>
          <p:cNvPr id="3" name="TextBox 2"/>
          <p:cNvSpPr txBox="1"/>
          <p:nvPr/>
        </p:nvSpPr>
        <p:spPr>
          <a:xfrm>
            <a:off x="222035" y="1015230"/>
            <a:ext cx="8729914" cy="5632312"/>
          </a:xfrm>
          <a:prstGeom prst="rect">
            <a:avLst/>
          </a:prstGeom>
          <a:noFill/>
        </p:spPr>
        <p:txBody>
          <a:bodyPr wrap="square" rtlCol="0">
            <a:spAutoFit/>
          </a:bodyPr>
          <a:lstStyle/>
          <a:p>
            <a:r>
              <a:rPr lang="en-US" b="1" dirty="0">
                <a:latin typeface="American Typewriter"/>
                <a:cs typeface="American Typewriter"/>
              </a:rPr>
              <a:t>A couple of friends want to do commentary of a sports game:</a:t>
            </a:r>
            <a:endParaRPr lang="en-US" dirty="0">
              <a:latin typeface="American Typewriter"/>
              <a:cs typeface="American Typewriter"/>
            </a:endParaRPr>
          </a:p>
          <a:p>
            <a:r>
              <a:rPr lang="en-US" dirty="0">
                <a:latin typeface="American Typewriter"/>
                <a:cs typeface="American Typewriter"/>
              </a:rPr>
              <a:t>There is a large sports event coming up and a group of friends really want to watch and talk about it together. However, they are all across the world in different places for their own reasons. They can use </a:t>
            </a:r>
            <a:r>
              <a:rPr lang="en-US" dirty="0" err="1">
                <a:latin typeface="American Typewriter"/>
                <a:cs typeface="American Typewriter"/>
              </a:rPr>
              <a:t>kord.io</a:t>
            </a:r>
            <a:r>
              <a:rPr lang="en-US" dirty="0">
                <a:latin typeface="American Typewriter"/>
                <a:cs typeface="American Typewriter"/>
              </a:rPr>
              <a:t> to create their own personal board and stream their favorite game. They can use a smooth embedded chat on the website or start a voice chat</a:t>
            </a:r>
            <a:r>
              <a:rPr lang="en-US" dirty="0" smtClean="0">
                <a:latin typeface="American Typewriter"/>
                <a:cs typeface="American Typewriter"/>
              </a:rPr>
              <a:t>.</a:t>
            </a:r>
          </a:p>
          <a:p>
            <a:endParaRPr lang="en-US" dirty="0">
              <a:latin typeface="American Typewriter"/>
              <a:cs typeface="American Typewriter"/>
            </a:endParaRPr>
          </a:p>
          <a:p>
            <a:r>
              <a:rPr lang="en-US" b="1" dirty="0">
                <a:latin typeface="American Typewriter"/>
                <a:cs typeface="American Typewriter"/>
              </a:rPr>
              <a:t>A TA/Professor wants to hold a screencast:</a:t>
            </a:r>
            <a:endParaRPr lang="en-US" dirty="0">
              <a:latin typeface="American Typewriter"/>
              <a:cs typeface="American Typewriter"/>
            </a:endParaRPr>
          </a:p>
          <a:p>
            <a:r>
              <a:rPr lang="en-US" dirty="0">
                <a:latin typeface="American Typewriter"/>
                <a:cs typeface="American Typewriter"/>
              </a:rPr>
              <a:t>The instructor can invite their students into a private board for a video lecture. This can be a pre-recorded lecture and be uploaded to the board during which the students can discuss the material chatting with each other. It can also be a live lecture, where the instructor organizes a time for the students to meet and then streams the lecture live on one of our boards</a:t>
            </a:r>
            <a:r>
              <a:rPr lang="en-US" dirty="0" smtClean="0">
                <a:latin typeface="American Typewriter"/>
                <a:cs typeface="American Typewriter"/>
              </a:rPr>
              <a:t>.</a:t>
            </a:r>
          </a:p>
          <a:p>
            <a:endParaRPr lang="en-US" dirty="0">
              <a:latin typeface="American Typewriter"/>
              <a:cs typeface="American Typewriter"/>
            </a:endParaRPr>
          </a:p>
          <a:p>
            <a:r>
              <a:rPr lang="en-US" b="1" dirty="0">
                <a:latin typeface="American Typewriter"/>
                <a:cs typeface="American Typewriter"/>
              </a:rPr>
              <a:t>Students doing Peer to Peer Essay editing:</a:t>
            </a:r>
            <a:endParaRPr lang="en-US" dirty="0">
              <a:latin typeface="American Typewriter"/>
              <a:cs typeface="American Typewriter"/>
            </a:endParaRPr>
          </a:p>
          <a:p>
            <a:r>
              <a:rPr lang="en-US" dirty="0">
                <a:latin typeface="American Typewriter"/>
                <a:cs typeface="American Typewriter"/>
              </a:rPr>
              <a:t>Students can upload their essay and sources to a board and invite their friends to join and comment on their work. Editing will be dynamic and users will be able to make suggestions by commenting directly on files, track changes, and communicate through voice or text</a:t>
            </a:r>
            <a:r>
              <a:rPr lang="en-US" dirty="0" smtClean="0">
                <a:latin typeface="American Typewriter"/>
                <a:cs typeface="American Typewriter"/>
              </a:rPr>
              <a:t>.</a:t>
            </a:r>
          </a:p>
          <a:p>
            <a:endParaRPr lang="en-US" dirty="0">
              <a:solidFill>
                <a:srgbClr val="595959"/>
              </a:solidFill>
              <a:latin typeface="American Typewriter"/>
              <a:cs typeface="American Typewriter"/>
            </a:endParaRPr>
          </a:p>
        </p:txBody>
      </p:sp>
    </p:spTree>
    <p:extLst>
      <p:ext uri="{BB962C8B-B14F-4D97-AF65-F5344CB8AC3E}">
        <p14:creationId xmlns:p14="http://schemas.microsoft.com/office/powerpoint/2010/main" val="1334553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2267259"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SCENARIOS</a:t>
            </a:r>
            <a:endParaRPr lang="en-US" sz="2800" dirty="0">
              <a:solidFill>
                <a:srgbClr val="23AAC0"/>
              </a:solidFill>
              <a:latin typeface="American Typewriter"/>
              <a:cs typeface="American Typewriter"/>
            </a:endParaRPr>
          </a:p>
        </p:txBody>
      </p:sp>
      <p:sp>
        <p:nvSpPr>
          <p:cNvPr id="3" name="TextBox 2"/>
          <p:cNvSpPr txBox="1"/>
          <p:nvPr/>
        </p:nvSpPr>
        <p:spPr>
          <a:xfrm>
            <a:off x="222035" y="1015230"/>
            <a:ext cx="8729914" cy="5078314"/>
          </a:xfrm>
          <a:prstGeom prst="rect">
            <a:avLst/>
          </a:prstGeom>
          <a:noFill/>
        </p:spPr>
        <p:txBody>
          <a:bodyPr wrap="square" rtlCol="0">
            <a:spAutoFit/>
          </a:bodyPr>
          <a:lstStyle/>
          <a:p>
            <a:r>
              <a:rPr lang="en-US" b="1" dirty="0" smtClean="0">
                <a:latin typeface="American Typewriter"/>
                <a:cs typeface="American Typewriter"/>
              </a:rPr>
              <a:t>A group of GUI Developers Contributing to a design:</a:t>
            </a:r>
            <a:endParaRPr lang="en-US" dirty="0" smtClean="0">
              <a:latin typeface="American Typewriter"/>
              <a:cs typeface="American Typewriter"/>
            </a:endParaRPr>
          </a:p>
          <a:p>
            <a:r>
              <a:rPr lang="en-US" dirty="0" smtClean="0">
                <a:latin typeface="American Typewriter"/>
                <a:cs typeface="American Typewriter"/>
              </a:rPr>
              <a:t>Users will be able to work on images together with </a:t>
            </a:r>
            <a:r>
              <a:rPr lang="en-US" dirty="0" err="1" smtClean="0">
                <a:latin typeface="American Typewriter"/>
                <a:cs typeface="American Typewriter"/>
              </a:rPr>
              <a:t>kord.io’s</a:t>
            </a:r>
            <a:r>
              <a:rPr lang="en-US" dirty="0" smtClean="0">
                <a:latin typeface="American Typewriter"/>
                <a:cs typeface="American Typewriter"/>
              </a:rPr>
              <a:t> dynamic drawing capabilities, as they simultaneously edit and discuss a particular interface or design. They will also be able to code together with context highlighting for hundreds of languages.</a:t>
            </a:r>
          </a:p>
          <a:p>
            <a:endParaRPr lang="en-US" b="1" dirty="0" smtClean="0">
              <a:latin typeface="American Typewriter"/>
              <a:cs typeface="American Typewriter"/>
            </a:endParaRPr>
          </a:p>
          <a:p>
            <a:r>
              <a:rPr lang="en-US" b="1" dirty="0" smtClean="0">
                <a:latin typeface="American Typewriter"/>
                <a:cs typeface="American Typewriter"/>
              </a:rPr>
              <a:t>A presenter shows his ideas to board of executives:</a:t>
            </a:r>
            <a:endParaRPr lang="en-US" dirty="0" smtClean="0">
              <a:latin typeface="American Typewriter"/>
              <a:cs typeface="American Typewriter"/>
            </a:endParaRPr>
          </a:p>
          <a:p>
            <a:r>
              <a:rPr lang="en-US" dirty="0" smtClean="0">
                <a:latin typeface="American Typewriter"/>
                <a:cs typeface="American Typewriter"/>
              </a:rPr>
              <a:t>Users will be able to create presentations on </a:t>
            </a:r>
            <a:r>
              <a:rPr lang="en-US" dirty="0" err="1" smtClean="0">
                <a:latin typeface="American Typewriter"/>
                <a:cs typeface="American Typewriter"/>
              </a:rPr>
              <a:t>kord.io</a:t>
            </a:r>
            <a:r>
              <a:rPr lang="en-US" dirty="0" smtClean="0">
                <a:latin typeface="American Typewriter"/>
                <a:cs typeface="American Typewriter"/>
              </a:rPr>
              <a:t> in formats such as </a:t>
            </a:r>
            <a:r>
              <a:rPr lang="en-US" dirty="0" smtClean="0">
                <a:latin typeface="American Typewriter"/>
                <a:cs typeface="American Typewriter"/>
              </a:rPr>
              <a:t>P</a:t>
            </a:r>
            <a:r>
              <a:rPr lang="en-US" dirty="0" smtClean="0">
                <a:latin typeface="American Typewriter"/>
                <a:cs typeface="American Typewriter"/>
              </a:rPr>
              <a:t>owerPoint or keynote to show off ideas to potential donators and investors. Much like Google presentations this will also be easily shareable and presentable with multiple users.</a:t>
            </a:r>
          </a:p>
          <a:p>
            <a:endParaRPr lang="en-US" b="1" dirty="0" smtClean="0">
              <a:latin typeface="American Typewriter"/>
              <a:cs typeface="American Typewriter"/>
            </a:endParaRPr>
          </a:p>
          <a:p>
            <a:r>
              <a:rPr lang="en-US" b="1" dirty="0" smtClean="0">
                <a:latin typeface="American Typewriter"/>
                <a:cs typeface="American Typewriter"/>
              </a:rPr>
              <a:t>Gaming Team Strategizing:</a:t>
            </a:r>
            <a:endParaRPr lang="en-US" dirty="0" smtClean="0">
              <a:latin typeface="American Typewriter"/>
              <a:cs typeface="American Typewriter"/>
            </a:endParaRPr>
          </a:p>
          <a:p>
            <a:r>
              <a:rPr lang="en-US" dirty="0" smtClean="0">
                <a:latin typeface="American Typewriter"/>
                <a:cs typeface="American Typewriter"/>
              </a:rPr>
              <a:t>A group of friends are preparing for a large tournament and they want to quickly and easily share spreadsheets and make diagrams for the game. They will be able to have their own board with various types of material as well as voice communicate in the background during the game.</a:t>
            </a:r>
          </a:p>
          <a:p>
            <a:endParaRPr lang="en-US" dirty="0">
              <a:solidFill>
                <a:srgbClr val="595959"/>
              </a:solidFill>
              <a:latin typeface="American Typewriter"/>
              <a:cs typeface="American Typewriter"/>
            </a:endParaRPr>
          </a:p>
        </p:txBody>
      </p:sp>
    </p:spTree>
    <p:extLst>
      <p:ext uri="{BB962C8B-B14F-4D97-AF65-F5344CB8AC3E}">
        <p14:creationId xmlns:p14="http://schemas.microsoft.com/office/powerpoint/2010/main" val="2582159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2267259"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SCENARIOS</a:t>
            </a:r>
            <a:endParaRPr lang="en-US" sz="2800" dirty="0">
              <a:solidFill>
                <a:srgbClr val="23AAC0"/>
              </a:solidFill>
              <a:latin typeface="American Typewriter"/>
              <a:cs typeface="American Typewriter"/>
            </a:endParaRPr>
          </a:p>
        </p:txBody>
      </p:sp>
      <p:sp>
        <p:nvSpPr>
          <p:cNvPr id="3" name="TextBox 2"/>
          <p:cNvSpPr txBox="1"/>
          <p:nvPr/>
        </p:nvSpPr>
        <p:spPr>
          <a:xfrm>
            <a:off x="222035" y="1015230"/>
            <a:ext cx="8729914" cy="3693319"/>
          </a:xfrm>
          <a:prstGeom prst="rect">
            <a:avLst/>
          </a:prstGeom>
          <a:noFill/>
        </p:spPr>
        <p:txBody>
          <a:bodyPr wrap="square" rtlCol="0">
            <a:spAutoFit/>
          </a:bodyPr>
          <a:lstStyle/>
          <a:p>
            <a:r>
              <a:rPr lang="en-US" b="1" dirty="0" smtClean="0">
                <a:latin typeface="American Typewriter"/>
                <a:cs typeface="American Typewriter"/>
              </a:rPr>
              <a:t>Large Team Organization:</a:t>
            </a:r>
            <a:endParaRPr lang="en-US" dirty="0" smtClean="0">
              <a:latin typeface="American Typewriter"/>
              <a:cs typeface="American Typewriter"/>
            </a:endParaRPr>
          </a:p>
          <a:p>
            <a:r>
              <a:rPr lang="en-US" dirty="0" smtClean="0">
                <a:latin typeface="American Typewriter"/>
                <a:cs typeface="American Typewriter"/>
              </a:rPr>
              <a:t>Project managers can create multiple boards linked to each other and assign members to specific tasks while managing and controlling the communication between them. They will be able to give rights to different members that are responsible for various jobs and documents to make working together in a large team smooth and efficient.</a:t>
            </a:r>
          </a:p>
          <a:p>
            <a:endParaRPr lang="en-US" dirty="0" smtClean="0">
              <a:latin typeface="American Typewriter"/>
              <a:cs typeface="American Typewriter"/>
            </a:endParaRPr>
          </a:p>
          <a:p>
            <a:r>
              <a:rPr lang="en-US" b="1" dirty="0" smtClean="0">
                <a:latin typeface="American Typewriter"/>
                <a:cs typeface="American Typewriter"/>
              </a:rPr>
              <a:t>Mobile device Accessibility:</a:t>
            </a:r>
            <a:endParaRPr lang="en-US" dirty="0" smtClean="0">
              <a:latin typeface="American Typewriter"/>
              <a:cs typeface="American Typewriter"/>
            </a:endParaRPr>
          </a:p>
          <a:p>
            <a:r>
              <a:rPr lang="en-US" dirty="0" smtClean="0">
                <a:latin typeface="American Typewriter"/>
                <a:cs typeface="American Typewriter"/>
              </a:rPr>
              <a:t>Users will be able to use </a:t>
            </a:r>
            <a:r>
              <a:rPr lang="en-US" dirty="0" err="1" smtClean="0">
                <a:latin typeface="American Typewriter"/>
                <a:cs typeface="American Typewriter"/>
              </a:rPr>
              <a:t>kord.io</a:t>
            </a:r>
            <a:r>
              <a:rPr lang="en-US" dirty="0" smtClean="0">
                <a:latin typeface="American Typewriter"/>
                <a:cs typeface="American Typewriter"/>
              </a:rPr>
              <a:t> on various devices regardless of processing power and screen resolution. The web app will detect the system settings of a connection and display in various formats. A developer might unexpectedly run into someone interested in their idea and they want to be able to access their board from anywhere without needing a computer.</a:t>
            </a:r>
            <a:endParaRPr lang="en-US" dirty="0">
              <a:solidFill>
                <a:srgbClr val="595959"/>
              </a:solidFill>
              <a:latin typeface="American Typewriter"/>
              <a:cs typeface="American Typewriter"/>
            </a:endParaRPr>
          </a:p>
        </p:txBody>
      </p:sp>
    </p:spTree>
    <p:extLst>
      <p:ext uri="{BB962C8B-B14F-4D97-AF65-F5344CB8AC3E}">
        <p14:creationId xmlns:p14="http://schemas.microsoft.com/office/powerpoint/2010/main" val="289576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2269059"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NON-GOALS</a:t>
            </a:r>
            <a:endParaRPr lang="en-US" sz="2800" dirty="0">
              <a:solidFill>
                <a:srgbClr val="23AAC0"/>
              </a:solidFill>
              <a:latin typeface="American Typewriter"/>
              <a:cs typeface="American Typewriter"/>
            </a:endParaRPr>
          </a:p>
        </p:txBody>
      </p:sp>
      <p:sp>
        <p:nvSpPr>
          <p:cNvPr id="3" name="TextBox 2"/>
          <p:cNvSpPr txBox="1"/>
          <p:nvPr/>
        </p:nvSpPr>
        <p:spPr>
          <a:xfrm>
            <a:off x="222035" y="4386143"/>
            <a:ext cx="4349965" cy="2185214"/>
          </a:xfrm>
          <a:prstGeom prst="rect">
            <a:avLst/>
          </a:prstGeom>
          <a:noFill/>
        </p:spPr>
        <p:txBody>
          <a:bodyPr wrap="square" rtlCol="0">
            <a:spAutoFit/>
          </a:bodyPr>
          <a:lstStyle/>
          <a:p>
            <a:r>
              <a:rPr lang="en-US" b="1" dirty="0" smtClean="0">
                <a:solidFill>
                  <a:srgbClr val="404040"/>
                </a:solidFill>
                <a:latin typeface="American Typewriter"/>
                <a:cs typeface="American Typewriter"/>
              </a:rPr>
              <a:t>Time Permitting:</a:t>
            </a:r>
          </a:p>
          <a:p>
            <a:endParaRPr lang="en-US" sz="1000" b="1" dirty="0" smtClean="0">
              <a:solidFill>
                <a:srgbClr val="404040"/>
              </a:solidFill>
              <a:latin typeface="American Typewriter"/>
              <a:cs typeface="American Typewriter"/>
            </a:endParaRPr>
          </a:p>
          <a:p>
            <a:r>
              <a:rPr lang="en-US" dirty="0">
                <a:latin typeface="American Typewriter"/>
                <a:cs typeface="American Typewriter"/>
              </a:rPr>
              <a:t>* Accounts</a:t>
            </a:r>
          </a:p>
          <a:p>
            <a:r>
              <a:rPr lang="en-US" dirty="0">
                <a:latin typeface="American Typewriter"/>
                <a:cs typeface="American Typewriter"/>
              </a:rPr>
              <a:t>* </a:t>
            </a:r>
            <a:r>
              <a:rPr lang="en-US" dirty="0" err="1">
                <a:latin typeface="American Typewriter"/>
                <a:cs typeface="American Typewriter"/>
              </a:rPr>
              <a:t>Youtube</a:t>
            </a:r>
            <a:r>
              <a:rPr lang="en-US" dirty="0">
                <a:latin typeface="American Typewriter"/>
                <a:cs typeface="American Typewriter"/>
              </a:rPr>
              <a:t> video embedding</a:t>
            </a:r>
          </a:p>
          <a:p>
            <a:r>
              <a:rPr lang="en-US" dirty="0">
                <a:latin typeface="American Typewriter"/>
                <a:cs typeface="American Typewriter"/>
              </a:rPr>
              <a:t>* PDF embedding</a:t>
            </a:r>
          </a:p>
          <a:p>
            <a:r>
              <a:rPr lang="en-US" dirty="0">
                <a:latin typeface="American Typewriter"/>
                <a:cs typeface="American Typewriter"/>
              </a:rPr>
              <a:t>* Image embedding</a:t>
            </a:r>
          </a:p>
          <a:p>
            <a:r>
              <a:rPr lang="en-US" dirty="0">
                <a:latin typeface="American Typewriter"/>
                <a:cs typeface="American Typewriter"/>
              </a:rPr>
              <a:t>* Text Editing / Code Interpreter</a:t>
            </a:r>
            <a:endParaRPr lang="en-US" dirty="0" smtClean="0">
              <a:solidFill>
                <a:srgbClr val="404040"/>
              </a:solidFill>
              <a:latin typeface="American Typewriter"/>
              <a:cs typeface="American Typewriter"/>
            </a:endParaRPr>
          </a:p>
          <a:p>
            <a:endParaRPr lang="en-US" dirty="0">
              <a:solidFill>
                <a:srgbClr val="595959"/>
              </a:solidFill>
              <a:latin typeface="American Typewriter"/>
              <a:cs typeface="American Typewriter"/>
            </a:endParaRPr>
          </a:p>
        </p:txBody>
      </p:sp>
      <p:sp>
        <p:nvSpPr>
          <p:cNvPr id="4" name="TextBox 3"/>
          <p:cNvSpPr txBox="1"/>
          <p:nvPr/>
        </p:nvSpPr>
        <p:spPr>
          <a:xfrm>
            <a:off x="4873625" y="1118465"/>
            <a:ext cx="4349965" cy="3293209"/>
          </a:xfrm>
          <a:prstGeom prst="rect">
            <a:avLst/>
          </a:prstGeom>
          <a:noFill/>
        </p:spPr>
        <p:txBody>
          <a:bodyPr wrap="square" rtlCol="0">
            <a:spAutoFit/>
          </a:bodyPr>
          <a:lstStyle/>
          <a:p>
            <a:r>
              <a:rPr lang="en-US" b="1" dirty="0" smtClean="0">
                <a:solidFill>
                  <a:srgbClr val="404040"/>
                </a:solidFill>
                <a:latin typeface="American Typewriter"/>
                <a:cs typeface="American Typewriter"/>
              </a:rPr>
              <a:t>Features for the Future:</a:t>
            </a:r>
          </a:p>
          <a:p>
            <a:endParaRPr lang="en-US" sz="1000" b="1" dirty="0" smtClean="0">
              <a:solidFill>
                <a:srgbClr val="404040"/>
              </a:solidFill>
              <a:latin typeface="American Typewriter"/>
              <a:cs typeface="American Typewriter"/>
            </a:endParaRPr>
          </a:p>
          <a:p>
            <a:r>
              <a:rPr lang="en-US" dirty="0">
                <a:latin typeface="American Typewriter"/>
                <a:cs typeface="American Typewriter"/>
              </a:rPr>
              <a:t>* Voice chat</a:t>
            </a:r>
          </a:p>
          <a:p>
            <a:r>
              <a:rPr lang="en-US" dirty="0">
                <a:latin typeface="American Typewriter"/>
                <a:cs typeface="American Typewriter"/>
              </a:rPr>
              <a:t>* Video conferencing</a:t>
            </a:r>
          </a:p>
          <a:p>
            <a:r>
              <a:rPr lang="en-US" dirty="0">
                <a:latin typeface="American Typewriter"/>
                <a:cs typeface="American Typewriter"/>
              </a:rPr>
              <a:t>* Screen sharing</a:t>
            </a:r>
          </a:p>
          <a:p>
            <a:r>
              <a:rPr lang="en-US" dirty="0">
                <a:latin typeface="American Typewriter"/>
                <a:cs typeface="American Typewriter"/>
              </a:rPr>
              <a:t>* Other file format support for </a:t>
            </a:r>
            <a:r>
              <a:rPr lang="en-US" dirty="0" smtClean="0">
                <a:latin typeface="American Typewriter"/>
                <a:cs typeface="American Typewriter"/>
              </a:rPr>
              <a:t/>
            </a:r>
            <a:br>
              <a:rPr lang="en-US" dirty="0" smtClean="0">
                <a:latin typeface="American Typewriter"/>
                <a:cs typeface="American Typewriter"/>
              </a:rPr>
            </a:br>
            <a:r>
              <a:rPr lang="en-US" dirty="0" smtClean="0">
                <a:latin typeface="American Typewriter"/>
                <a:cs typeface="American Typewriter"/>
              </a:rPr>
              <a:t>   embedding</a:t>
            </a:r>
            <a:endParaRPr lang="en-US" dirty="0">
              <a:latin typeface="American Typewriter"/>
              <a:cs typeface="American Typewriter"/>
            </a:endParaRPr>
          </a:p>
          <a:p>
            <a:r>
              <a:rPr lang="en-US" dirty="0">
                <a:latin typeface="American Typewriter"/>
                <a:cs typeface="American Typewriter"/>
              </a:rPr>
              <a:t>* Monetization</a:t>
            </a:r>
          </a:p>
          <a:p>
            <a:r>
              <a:rPr lang="en-US" dirty="0">
                <a:latin typeface="American Typewriter"/>
                <a:cs typeface="American Typewriter"/>
              </a:rPr>
              <a:t>* Desktop / offline / </a:t>
            </a:r>
            <a:r>
              <a:rPr lang="en-US" dirty="0" err="1">
                <a:latin typeface="American Typewriter"/>
                <a:cs typeface="American Typewriter"/>
              </a:rPr>
              <a:t>lan</a:t>
            </a:r>
            <a:r>
              <a:rPr lang="en-US" dirty="0">
                <a:latin typeface="American Typewriter"/>
                <a:cs typeface="American Typewriter"/>
              </a:rPr>
              <a:t> </a:t>
            </a:r>
            <a:r>
              <a:rPr lang="en-US" dirty="0" smtClean="0">
                <a:latin typeface="American Typewriter"/>
                <a:cs typeface="American Typewriter"/>
              </a:rPr>
              <a:t>client</a:t>
            </a:r>
            <a:endParaRPr lang="en-US" dirty="0">
              <a:latin typeface="American Typewriter"/>
              <a:cs typeface="American Typewriter"/>
            </a:endParaRPr>
          </a:p>
          <a:p>
            <a:r>
              <a:rPr lang="en-US" dirty="0">
                <a:latin typeface="American Typewriter"/>
                <a:cs typeface="American Typewriter"/>
              </a:rPr>
              <a:t>* Widgets such as calculator</a:t>
            </a:r>
          </a:p>
          <a:p>
            <a:r>
              <a:rPr lang="en-US" dirty="0">
                <a:latin typeface="American Typewriter"/>
                <a:cs typeface="American Typewriter"/>
              </a:rPr>
              <a:t>* Board history saving</a:t>
            </a:r>
            <a:endParaRPr lang="en-US" dirty="0" smtClean="0">
              <a:solidFill>
                <a:srgbClr val="404040"/>
              </a:solidFill>
              <a:latin typeface="American Typewriter"/>
              <a:cs typeface="American Typewriter"/>
            </a:endParaRPr>
          </a:p>
          <a:p>
            <a:endParaRPr lang="en-US" dirty="0">
              <a:solidFill>
                <a:srgbClr val="595959"/>
              </a:solidFill>
              <a:latin typeface="American Typewriter"/>
              <a:cs typeface="American Typewriter"/>
            </a:endParaRPr>
          </a:p>
        </p:txBody>
      </p:sp>
      <p:sp>
        <p:nvSpPr>
          <p:cNvPr id="5" name="TextBox 4"/>
          <p:cNvSpPr txBox="1"/>
          <p:nvPr/>
        </p:nvSpPr>
        <p:spPr>
          <a:xfrm>
            <a:off x="222035" y="2948535"/>
            <a:ext cx="4349965" cy="1077218"/>
          </a:xfrm>
          <a:prstGeom prst="rect">
            <a:avLst/>
          </a:prstGeom>
          <a:noFill/>
        </p:spPr>
        <p:txBody>
          <a:bodyPr wrap="square" rtlCol="0">
            <a:spAutoFit/>
          </a:bodyPr>
          <a:lstStyle/>
          <a:p>
            <a:r>
              <a:rPr lang="en-US" b="1" dirty="0" smtClean="0">
                <a:solidFill>
                  <a:srgbClr val="404040"/>
                </a:solidFill>
                <a:latin typeface="American Typewriter"/>
                <a:cs typeface="American Typewriter"/>
              </a:rPr>
              <a:t>Possible Considerations:</a:t>
            </a:r>
          </a:p>
          <a:p>
            <a:endParaRPr lang="en-US" sz="1000" b="1" dirty="0" smtClean="0">
              <a:solidFill>
                <a:srgbClr val="404040"/>
              </a:solidFill>
              <a:latin typeface="American Typewriter"/>
              <a:cs typeface="American Typewriter"/>
            </a:endParaRPr>
          </a:p>
          <a:p>
            <a:r>
              <a:rPr lang="en-US" dirty="0">
                <a:latin typeface="American Typewriter"/>
                <a:cs typeface="American Typewriter"/>
              </a:rPr>
              <a:t>* Large groups</a:t>
            </a:r>
          </a:p>
          <a:p>
            <a:r>
              <a:rPr lang="en-US" dirty="0">
                <a:latin typeface="American Typewriter"/>
                <a:cs typeface="American Typewriter"/>
              </a:rPr>
              <a:t>* Remote desktop</a:t>
            </a:r>
            <a:endParaRPr lang="en-US" dirty="0">
              <a:solidFill>
                <a:srgbClr val="595959"/>
              </a:solidFill>
              <a:latin typeface="American Typewriter"/>
              <a:cs typeface="American Typewriter"/>
            </a:endParaRPr>
          </a:p>
        </p:txBody>
      </p:sp>
      <p:sp>
        <p:nvSpPr>
          <p:cNvPr id="6" name="TextBox 5"/>
          <p:cNvSpPr txBox="1"/>
          <p:nvPr/>
        </p:nvSpPr>
        <p:spPr>
          <a:xfrm>
            <a:off x="222035" y="1023215"/>
            <a:ext cx="4349965" cy="1631216"/>
          </a:xfrm>
          <a:prstGeom prst="rect">
            <a:avLst/>
          </a:prstGeom>
          <a:noFill/>
        </p:spPr>
        <p:txBody>
          <a:bodyPr wrap="square" rtlCol="0">
            <a:spAutoFit/>
          </a:bodyPr>
          <a:lstStyle/>
          <a:p>
            <a:r>
              <a:rPr lang="en-US" b="1" dirty="0" smtClean="0">
                <a:solidFill>
                  <a:srgbClr val="404040"/>
                </a:solidFill>
                <a:latin typeface="American Typewriter"/>
                <a:cs typeface="American Typewriter"/>
              </a:rPr>
              <a:t>Never:</a:t>
            </a:r>
          </a:p>
          <a:p>
            <a:endParaRPr lang="en-US" sz="1000" b="1" dirty="0" smtClean="0">
              <a:solidFill>
                <a:srgbClr val="404040"/>
              </a:solidFill>
              <a:latin typeface="American Typewriter"/>
              <a:cs typeface="American Typewriter"/>
            </a:endParaRPr>
          </a:p>
          <a:p>
            <a:r>
              <a:rPr lang="en-US" dirty="0">
                <a:latin typeface="American Typewriter"/>
                <a:cs typeface="American Typewriter"/>
              </a:rPr>
              <a:t>* Social networking</a:t>
            </a:r>
          </a:p>
          <a:p>
            <a:r>
              <a:rPr lang="en-US" dirty="0">
                <a:latin typeface="American Typewriter"/>
                <a:cs typeface="American Typewriter"/>
              </a:rPr>
              <a:t>* Full applications such as Photoshop </a:t>
            </a:r>
            <a:r>
              <a:rPr lang="en-US" dirty="0" smtClean="0">
                <a:latin typeface="American Typewriter"/>
                <a:cs typeface="American Typewriter"/>
              </a:rPr>
              <a:t/>
            </a:r>
            <a:br>
              <a:rPr lang="en-US" dirty="0" smtClean="0">
                <a:latin typeface="American Typewriter"/>
                <a:cs typeface="American Typewriter"/>
              </a:rPr>
            </a:br>
            <a:r>
              <a:rPr lang="en-US" dirty="0" smtClean="0">
                <a:latin typeface="American Typewriter"/>
                <a:cs typeface="American Typewriter"/>
              </a:rPr>
              <a:t>   - </a:t>
            </a:r>
            <a:r>
              <a:rPr lang="en-US" dirty="0">
                <a:latin typeface="American Typewriter"/>
                <a:cs typeface="American Typewriter"/>
              </a:rPr>
              <a:t>Support can be added via remote </a:t>
            </a:r>
            <a:r>
              <a:rPr lang="en-US" dirty="0" smtClean="0">
                <a:latin typeface="American Typewriter"/>
                <a:cs typeface="American Typewriter"/>
              </a:rPr>
              <a:t/>
            </a:r>
            <a:br>
              <a:rPr lang="en-US" dirty="0" smtClean="0">
                <a:latin typeface="American Typewriter"/>
                <a:cs typeface="American Typewriter"/>
              </a:rPr>
            </a:br>
            <a:r>
              <a:rPr lang="en-US" dirty="0" smtClean="0">
                <a:latin typeface="American Typewriter"/>
                <a:cs typeface="American Typewriter"/>
              </a:rPr>
              <a:t>     desktop</a:t>
            </a:r>
            <a:endParaRPr lang="en-US" sz="1600" dirty="0">
              <a:solidFill>
                <a:srgbClr val="595959"/>
              </a:solidFill>
              <a:latin typeface="American Typewriter"/>
              <a:cs typeface="American Typewriter"/>
            </a:endParaRPr>
          </a:p>
        </p:txBody>
      </p:sp>
    </p:spTree>
    <p:extLst>
      <p:ext uri="{BB962C8B-B14F-4D97-AF65-F5344CB8AC3E}">
        <p14:creationId xmlns:p14="http://schemas.microsoft.com/office/powerpoint/2010/main" val="2931460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4044697"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SYSTEM FLOWCHART</a:t>
            </a:r>
            <a:endParaRPr lang="en-US" sz="2800" dirty="0">
              <a:solidFill>
                <a:srgbClr val="23AAC0"/>
              </a:solidFill>
              <a:latin typeface="American Typewriter"/>
              <a:cs typeface="American Typewriter"/>
            </a:endParaRPr>
          </a:p>
        </p:txBody>
      </p:sp>
      <p:pic>
        <p:nvPicPr>
          <p:cNvPr id="7" name="Picture 6" descr="flowcha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8375"/>
            <a:ext cx="9144000" cy="5565241"/>
          </a:xfrm>
          <a:prstGeom prst="rect">
            <a:avLst/>
          </a:prstGeom>
        </p:spPr>
      </p:pic>
    </p:spTree>
    <p:extLst>
      <p:ext uri="{BB962C8B-B14F-4D97-AF65-F5344CB8AC3E}">
        <p14:creationId xmlns:p14="http://schemas.microsoft.com/office/powerpoint/2010/main" val="843381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22035" y="228080"/>
            <a:ext cx="3808384" cy="523220"/>
          </a:xfrm>
          <a:prstGeom prst="rect">
            <a:avLst/>
          </a:prstGeom>
          <a:noFill/>
        </p:spPr>
        <p:txBody>
          <a:bodyPr wrap="none" rtlCol="0">
            <a:spAutoFit/>
          </a:bodyPr>
          <a:lstStyle/>
          <a:p>
            <a:r>
              <a:rPr lang="en-US" sz="2800" dirty="0" smtClean="0">
                <a:solidFill>
                  <a:srgbClr val="23AAC0"/>
                </a:solidFill>
                <a:latin typeface="American Typewriter"/>
                <a:cs typeface="American Typewriter"/>
              </a:rPr>
              <a:t>SCREEN BY SCREEN</a:t>
            </a:r>
            <a:endParaRPr lang="en-US" sz="2800" dirty="0">
              <a:solidFill>
                <a:srgbClr val="23AAC0"/>
              </a:solidFill>
              <a:latin typeface="American Typewriter"/>
              <a:cs typeface="American Typewriter"/>
            </a:endParaRPr>
          </a:p>
        </p:txBody>
      </p:sp>
      <p:pic>
        <p:nvPicPr>
          <p:cNvPr id="4" name="Picture 3"/>
          <p:cNvPicPr>
            <a:picLocks noChangeAspect="1"/>
          </p:cNvPicPr>
          <p:nvPr/>
        </p:nvPicPr>
        <p:blipFill>
          <a:blip r:embed="rId3"/>
          <a:stretch>
            <a:fillRect/>
          </a:stretch>
        </p:blipFill>
        <p:spPr>
          <a:xfrm>
            <a:off x="1909559" y="910050"/>
            <a:ext cx="5480847" cy="5556250"/>
          </a:xfrm>
          <a:prstGeom prst="rect">
            <a:avLst/>
          </a:prstGeom>
        </p:spPr>
      </p:pic>
    </p:spTree>
    <p:extLst>
      <p:ext uri="{BB962C8B-B14F-4D97-AF65-F5344CB8AC3E}">
        <p14:creationId xmlns:p14="http://schemas.microsoft.com/office/powerpoint/2010/main" val="25263110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139</TotalTime>
  <Words>1689</Words>
  <Application>Microsoft Macintosh PowerPoint</Application>
  <PresentationFormat>On-screen Show (4:3)</PresentationFormat>
  <Paragraphs>110</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dc:creator>
  <cp:lastModifiedBy>Sara</cp:lastModifiedBy>
  <cp:revision>13</cp:revision>
  <dcterms:created xsi:type="dcterms:W3CDTF">2014-10-17T01:18:45Z</dcterms:created>
  <dcterms:modified xsi:type="dcterms:W3CDTF">2014-10-17T03:38:30Z</dcterms:modified>
</cp:coreProperties>
</file>